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7560000" cy="1068984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1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1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1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image" Target="../media/image11.jpg"/><Relationship Id="rId6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965600" y="-2268000"/>
            <a:ext cx="5745600" cy="5745600"/>
          </a:xfrm>
          <a:prstGeom prst="ellipse">
            <a:avLst/>
          </a:prstGeom>
          <a:solidFill>
            <a:srgbClr val="FBE0E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5065200" y="7514640"/>
            <a:ext cx="4687200" cy="4687200"/>
          </a:xfrm>
          <a:prstGeom prst="ellipse">
            <a:avLst/>
          </a:prstGeom>
          <a:solidFill>
            <a:srgbClr val="DFF0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Rounded Rectangle 3"/>
          <p:cNvSpPr/>
          <p:nvPr/>
        </p:nvSpPr>
        <p:spPr>
          <a:xfrm>
            <a:off x="3931200" y="529200"/>
            <a:ext cx="3175200" cy="3628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2680">
            <a:solidFill>
              <a:srgbClr val="D946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3931200" y="529200"/>
            <a:ext cx="3175200" cy="3628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D9468F"/>
                </a:solidFill>
                <a:latin typeface="Varela Round"/>
                <a:cs typeface="Varela Round"/>
              </a:rPr>
              <a:t>חוברת חוסן לתלמידים ‏·‏ ז׳–י״ב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8000" y="1058400"/>
            <a:ext cx="6804000" cy="1285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95000"/>
              </a:lnSpc>
            </a:pPr>
            <a:r>
              <a:rPr sz="8000" b="0" lang="he-IL">
                <a:solidFill>
                  <a:srgbClr val="3D2240"/>
                </a:solidFill>
                <a:latin typeface="Secular One"/>
                <a:cs typeface="Secular One"/>
              </a:rPr>
              <a:t>מתנ״ה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200" y="2305800"/>
            <a:ext cx="65016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2400" b="0" lang="he-IL">
                <a:solidFill>
                  <a:srgbClr val="D9468F"/>
                </a:solidFill>
                <a:latin typeface="Secular One"/>
                <a:cs typeface="Secular One"/>
              </a:rPr>
              <a:t>ארבעה צעדים קצרים להתמודדות במצבי לחץ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9680" y="2933280"/>
            <a:ext cx="6380640" cy="48308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9" name="Picture 8" descr="matana-cover-1ffc9a0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00" y="3024000"/>
            <a:ext cx="6199200" cy="4649400"/>
          </a:xfrm>
          <a:prstGeom prst="round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511812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D946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511812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מ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6348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מגע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4804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F29E3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384804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9340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תנועה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57796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3E7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257796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נ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2332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נשימות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30788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2BA3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130788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5324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היגד חיובי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3600" y="94878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9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מגע, תנועה, נשימות ומשפט אחד – מתנה קטנה שאני נותן/ת לעצמי.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10069920"/>
            <a:ext cx="6652800" cy="30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200" b="0" lang="he-IL">
                <a:solidFill>
                  <a:srgbClr val="5E5B70"/>
                </a:solidFill>
                <a:latin typeface="Assistant Medium"/>
                <a:cs typeface="Assistant Medium"/>
              </a:rPr>
              <a:t>יצרה: רוית ראש בן ישי</a:t>
            </a:r>
          </a:p>
        </p:txBody>
      </p:sp>
      <p:pic>
        <p:nvPicPr>
          <p:cNvPr id="24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BE0E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FF0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D946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מה זה?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D2240"/>
                </a:solidFill>
                <a:latin typeface="Secular One"/>
                <a:cs typeface="Secular One"/>
              </a:rPr>
              <a:t>מה זה מתנ״ה?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3120" y="1527120"/>
            <a:ext cx="6773760" cy="3144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matana-what-96bc4e0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1587600"/>
            <a:ext cx="6652800" cy="3024000"/>
          </a:xfrm>
          <a:prstGeom prst="round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3600" y="4838400"/>
            <a:ext cx="6652800" cy="1890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8000"/>
              </a:lnSpc>
              <a:spcAft>
                <a:spcPts val="600"/>
              </a:spcAft>
            </a:pPr>
            <a:r>
              <a:rPr sz="17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מתנ״ה הוא כלי קצר להתמודדות במצבי לחץ. יש בו ארבעה צעדים: מגע, תנועה, נשימות והיגד חיובי. שלושה צעדים עושים עם הגוף, ואחד עם המילים שאנחנו אומרים לעצמנו. כל אות בשם היא צעד: מ-ת-נ-ה.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70720" y="6652800"/>
            <a:ext cx="3235680" cy="2494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680">
            <a:solidFill>
              <a:srgbClr val="D946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292000" y="6486480"/>
            <a:ext cx="1663200" cy="347760"/>
          </a:xfrm>
          <a:prstGeom prst="roundRect">
            <a:avLst>
              <a:gd name="adj" fmla="val 50000"/>
            </a:avLst>
          </a:prstGeom>
          <a:solidFill>
            <a:srgbClr val="D946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292000" y="6486480"/>
            <a:ext cx="16632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מתי משתמשים?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52160" y="6940080"/>
            <a:ext cx="2872800" cy="211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לפני מבחן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אחרי אזעקה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כשהגוף "דרוך" וקשה להירגע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3600" y="6652800"/>
            <a:ext cx="3235680" cy="2494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680">
            <a:solidFill>
              <a:srgbClr val="F29E38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1874880" y="6486480"/>
            <a:ext cx="1663200" cy="347760"/>
          </a:xfrm>
          <a:prstGeom prst="roundRect">
            <a:avLst>
              <a:gd name="adj" fmla="val 50000"/>
            </a:avLst>
          </a:prstGeom>
          <a:solidFill>
            <a:srgbClr val="F29E3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1874880" y="6486480"/>
            <a:ext cx="16632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למה זה עובד?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040" y="6940080"/>
            <a:ext cx="2872800" cy="211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בלחץ הגוף נדרך. מגע, תנועה ונשימה עוזרים לשחרר את המתח – ומשפט מחזק עוזר לראש להצטרף.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9102240"/>
            <a:ext cx="6652800" cy="907200"/>
          </a:xfrm>
          <a:prstGeom prst="roundRect">
            <a:avLst>
              <a:gd name="adj" fmla="val 20000"/>
            </a:avLst>
          </a:prstGeom>
          <a:solidFill>
            <a:srgbClr val="FBE0E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680400" y="9140040"/>
            <a:ext cx="6199200" cy="831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10000"/>
              </a:lnSpc>
            </a:pPr>
            <a:r>
              <a:rPr sz="14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כדאי לתרגל ברגע רגוע – כך ברגע של לחץ הצעדים כבר יהיו מוכרים.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מתנ"ה  ‏·‏  חוברת חוסן לתלמידים</a:t>
            </a:r>
          </a:p>
        </p:txBody>
      </p:sp>
      <p:sp>
        <p:nvSpPr>
          <p:cNvPr id="24" name="Oval 23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D946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pic>
        <p:nvPicPr>
          <p:cNvPr id="25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BE0E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FF0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D946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צעד 1 מתוך 4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D9468F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מ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3D2240"/>
                </a:solidFill>
                <a:latin typeface="Secular One"/>
                <a:cs typeface="Secular One"/>
              </a:rPr>
              <a:t>מגע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matana-s0-825bb3b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חיבוק ארוך, 45 שניות. אפשר חיבוק של מישהו קרוב – רק בהסכמה – ואפשר תמיד חיבוק עצמי: לשלב ידיים על החזה ולהחזיק.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D9468F"/>
                </a:solidFill>
                <a:latin typeface="Varela Round"/>
                <a:cs typeface="Varela Round"/>
              </a:rPr>
              <a:t>איך עושים: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4989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D946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5065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חיבוק ארוך</a:t>
            </a:r>
          </a:p>
        </p:txBody>
      </p:sp>
      <p:sp>
        <p:nvSpPr>
          <p:cNvPr id="17" name="Rounded Rectangular Callout 16"/>
          <p:cNvSpPr/>
          <p:nvPr/>
        </p:nvSpPr>
        <p:spPr>
          <a:xfrm>
            <a:off x="2721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D946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2797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45 שניות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453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D946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529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אפשר חיבוק עצמי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FBE0E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3D224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משפחה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אחרי לילה של אזעקות, דני ואחותו הקטנה מתעוררים לחוצים. לפני היציאה לבית הספר אמא מחבקת אותם חיבוק ארוך, והם סופרים יחד עד 45.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מתנ"ה  ‏·‏  חוברת חוסן לתלמידים</a:t>
            </a:r>
          </a:p>
        </p:txBody>
      </p:sp>
      <p:sp>
        <p:nvSpPr>
          <p:cNvPr id="26" name="Oval 25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D946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pic>
        <p:nvPicPr>
          <p:cNvPr id="27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BE0E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FF0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F29E3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צעד 2 מתוך 4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F29E38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3D2240"/>
                </a:solidFill>
                <a:latin typeface="Secular One"/>
                <a:cs typeface="Secular One"/>
              </a:rPr>
              <a:t>תנועה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matana-s1-0cca3ef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מנערים את הידיים ואת הגוף, וקופצים 30 קפיצות קלות במקום. התנועה "משחררת" את האנרגיה שהלחץ צבר בגוף.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F29E38"/>
                </a:solidFill>
                <a:latin typeface="Varela Round"/>
                <a:cs typeface="Varela Round"/>
              </a:rPr>
              <a:t>איך עושים: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3855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F29E38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3931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ניעור ידיים וגוף</a:t>
            </a:r>
          </a:p>
        </p:txBody>
      </p:sp>
      <p:sp>
        <p:nvSpPr>
          <p:cNvPr id="17" name="Rounded Rectangular Callout 16"/>
          <p:cNvSpPr/>
          <p:nvPr/>
        </p:nvSpPr>
        <p:spPr>
          <a:xfrm>
            <a:off x="453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F29E38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529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30 קפיצות קלות במקום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FBE0E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3D224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ספורט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רגע לפני משחק הכדורסל בטורניר הבית-ספרי, נועה מרגישה רגליים רועדות. היא מנערת ידיים וקופצת 30 קפיצות קלות ליד הספסל.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מתנ"ה  ‏·‏  חוברת חוסן לתלמידים</a:t>
            </a:r>
          </a:p>
        </p:txBody>
      </p:sp>
      <p:sp>
        <p:nvSpPr>
          <p:cNvPr id="24" name="Oval 23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D946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pic>
        <p:nvPicPr>
          <p:cNvPr id="25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BE0E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FF0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3E7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צעד 3 מתוך 4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3E7CC9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3D2240"/>
                </a:solidFill>
                <a:latin typeface="Secular One"/>
                <a:cs typeface="Secular One"/>
              </a:rPr>
              <a:t>נשימות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matana-s2-814067c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נושמים מהאף, נושפים החוצה מהפה, וסופרים 10 נשימות. אפשר לעשות את זה בשקט – גם בכיתה, באוטובוס או במרחב המוגן.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3E7CC9"/>
                </a:solidFill>
                <a:latin typeface="Varela Round"/>
                <a:cs typeface="Varela Round"/>
              </a:rPr>
              <a:t>איך עושים: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4989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5065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לנשום מהאף</a:t>
            </a:r>
          </a:p>
        </p:txBody>
      </p:sp>
      <p:sp>
        <p:nvSpPr>
          <p:cNvPr id="17" name="Rounded Rectangular Callout 16"/>
          <p:cNvSpPr/>
          <p:nvPr/>
        </p:nvSpPr>
        <p:spPr>
          <a:xfrm>
            <a:off x="2721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2797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לנשוף החוצה מהפה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453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529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לספור 10 נשימות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FBE0E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857300" y="8467200"/>
            <a:ext cx="2097900" cy="332640"/>
          </a:xfrm>
          <a:prstGeom prst="roundRect">
            <a:avLst>
              <a:gd name="adj" fmla="val 50000"/>
            </a:avLst>
          </a:prstGeom>
          <a:solidFill>
            <a:srgbClr val="3D224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4857300" y="8467200"/>
            <a:ext cx="20979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מבחן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המורה מחלקת את טופסי המבחן, ונועה מרגישה שהבטן מתהפכת. לפני שהיא הופכת את הדף, היא סופרת בשקט 10 נשימות: שאיפה מהאף, נשיפה מהפה.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מתנ"ה  ‏·‏  חוברת חוסן לתלמידים</a:t>
            </a:r>
          </a:p>
        </p:txBody>
      </p:sp>
      <p:sp>
        <p:nvSpPr>
          <p:cNvPr id="26" name="Oval 25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D946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5</a:t>
            </a:r>
          </a:p>
        </p:txBody>
      </p:sp>
      <p:pic>
        <p:nvPicPr>
          <p:cNvPr id="27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BE0E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FF0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2BA3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צעד 4 מתוך 4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2BA38F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3D2240"/>
                </a:solidFill>
                <a:latin typeface="Secular One"/>
                <a:cs typeface="Secular One"/>
              </a:rPr>
              <a:t>היגד חיובי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matana-s3-76d15a0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אומרים לעצמנו משפט מחזק: "אני אהוב, אני מוגן". אפשר לומר אותו בלשון שמתאימה לי: "אני אהובה, אני מוגנת".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2BA38F"/>
                </a:solidFill>
                <a:latin typeface="Varela Round"/>
                <a:cs typeface="Varela Round"/>
              </a:rPr>
              <a:t>אומרים לעצמנו: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3855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2BA3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3931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"אני אהוב, אני מוגן"</a:t>
            </a:r>
          </a:p>
        </p:txBody>
      </p:sp>
      <p:sp>
        <p:nvSpPr>
          <p:cNvPr id="17" name="Rounded Rectangular Callout 16"/>
          <p:cNvSpPr/>
          <p:nvPr/>
        </p:nvSpPr>
        <p:spPr>
          <a:xfrm>
            <a:off x="453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2BA3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529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"אני אהובה, אני מוגנת"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FBE0E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3D224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רשתות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מישהו כתב תגובה מעליבה על התמונה של דני. הוא מניח את הטלפון, נושם ואומר לעצמו בשקט: "אני אהוב, אני מוגן" – ורק אחר כך מחליט מה לעשות.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מתנ"ה  ‏·‏  חוברת חוסן לתלמידים</a:t>
            </a:r>
          </a:p>
        </p:txBody>
      </p:sp>
      <p:sp>
        <p:nvSpPr>
          <p:cNvPr id="24" name="Oval 23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D946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6</a:t>
            </a:r>
          </a:p>
        </p:txBody>
      </p:sp>
      <p:pic>
        <p:nvPicPr>
          <p:cNvPr id="25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BE0E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FF0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D946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שימו לב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D2240"/>
                </a:solidFill>
                <a:latin typeface="Secular One"/>
                <a:cs typeface="Secular One"/>
              </a:rPr>
              <a:t>טיפים לשימוש נכון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14364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5E5B70"/>
                </a:solidFill>
                <a:latin typeface="Assistant Medium"/>
                <a:cs typeface="Assistant Medium"/>
              </a:rPr>
              <a:t>כמה דברים שכדאי לדעת לפני שמתרגלים מתנ״ה: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1920240"/>
            <a:ext cx="6773760" cy="2388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matana-x7-e5c1788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1980720"/>
            <a:ext cx="6652800" cy="2268000"/>
          </a:xfrm>
          <a:prstGeom prst="round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453600" y="4475520"/>
            <a:ext cx="6652800" cy="125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D946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607440" y="4914000"/>
            <a:ext cx="378000" cy="378000"/>
          </a:xfrm>
          <a:prstGeom prst="ellipse">
            <a:avLst/>
          </a:prstGeom>
          <a:solidFill>
            <a:srgbClr val="D946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040" y="4475520"/>
            <a:ext cx="5821200" cy="12549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D9468F"/>
                </a:solidFill>
                <a:latin typeface="Secular One"/>
                <a:cs typeface="Secular One"/>
              </a:rPr>
              <a:t>מגע רק בהסכמה.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מחבקים אדם אחר רק אם הוא רוצה. חיבוק עצמי אפשרי תמיד.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3600" y="5851440"/>
            <a:ext cx="6652800" cy="125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F29E38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6607440" y="6289920"/>
            <a:ext cx="378000" cy="378000"/>
          </a:xfrm>
          <a:prstGeom prst="ellipse">
            <a:avLst/>
          </a:prstGeom>
          <a:solidFill>
            <a:srgbClr val="F29E38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040" y="5851440"/>
            <a:ext cx="5821200" cy="12549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F29E38"/>
                </a:solidFill>
                <a:latin typeface="Secular One"/>
                <a:cs typeface="Secular One"/>
              </a:rPr>
              <a:t>מתרגלים כשרגועים.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כך ברגע של לחץ הצעדים יבואו כמעט מעצמם.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600" y="7227360"/>
            <a:ext cx="6652800" cy="125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6607440" y="7665840"/>
            <a:ext cx="378000" cy="37800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040" y="7227360"/>
            <a:ext cx="5821200" cy="12549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3E7CC9"/>
                </a:solidFill>
                <a:latin typeface="Secular One"/>
                <a:cs typeface="Secular One"/>
              </a:rPr>
              <a:t>לעצמי או לחבר?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מתנ״ה ועש״ן ד״ק מרגיעים אותי. לחבר במצוקה חריפה עוזרים במעש״ה.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600" y="8603280"/>
            <a:ext cx="6652800" cy="125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2BA3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6607440" y="9041760"/>
            <a:ext cx="378000" cy="378000"/>
          </a:xfrm>
          <a:prstGeom prst="ellipse">
            <a:avLst/>
          </a:prstGeom>
          <a:solidFill>
            <a:srgbClr val="2BA3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5040" y="8603280"/>
            <a:ext cx="5821200" cy="12549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2BA38F"/>
                </a:solidFill>
                <a:latin typeface="Secular One"/>
                <a:cs typeface="Secular One"/>
              </a:rPr>
              <a:t>הלחץ לא עובר?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אם הוא חוזר שוב ושוב – פונים ליועצת או לנאמני החוסן.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מתנ"ה  ‏·‏  חוברת חוסן לתלמידים</a:t>
            </a:r>
          </a:p>
        </p:txBody>
      </p:sp>
      <p:sp>
        <p:nvSpPr>
          <p:cNvPr id="26" name="Oval 25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D946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7</a:t>
            </a:r>
          </a:p>
        </p:txBody>
      </p:sp>
      <p:pic>
        <p:nvPicPr>
          <p:cNvPr id="27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BE0E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FF0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D946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סיפור קצר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D2240"/>
                </a:solidFill>
                <a:latin typeface="Secular One"/>
                <a:cs typeface="Secular One"/>
              </a:rPr>
              <a:t>נועה אחרי האזעקה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40480" y="15951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3D224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matana-p0-001fa7b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720" y="1625400"/>
            <a:ext cx="3235680" cy="2570400"/>
          </a:xfrm>
          <a:prstGeom prst="round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6667920" y="1716120"/>
            <a:ext cx="347760" cy="347760"/>
          </a:xfrm>
          <a:prstGeom prst="ellipse">
            <a:avLst/>
          </a:prstGeom>
          <a:solidFill>
            <a:srgbClr val="D9468F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1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3976560" y="39690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3D2240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4052160" y="39690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אזעקה! כולם למרחב המוגן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16080" y="46947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אזעקה באמצע הבוקר. אחרי היציאה מהמרחב המוגן, נועה עדיין רועדת.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3360" y="15951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3D224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7" name="Picture 16" descr="matana-p1-a81f3c7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00" y="1625400"/>
            <a:ext cx="3235680" cy="2570400"/>
          </a:xfrm>
          <a:prstGeom prst="round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3250800" y="1716120"/>
            <a:ext cx="347760" cy="347760"/>
          </a:xfrm>
          <a:prstGeom prst="ellipse">
            <a:avLst/>
          </a:prstGeom>
          <a:solidFill>
            <a:srgbClr val="D9468F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8960" y="4286520"/>
            <a:ext cx="3144960" cy="15346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 + ת: היא מחבקת את עצמה 45 שניות, ואז מנערת ידיים וקופצת במקום.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840480" y="58665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3D224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21" name="Picture 20" descr="matana-p2-0d592ac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0720" y="5896800"/>
            <a:ext cx="3235680" cy="2570400"/>
          </a:xfrm>
          <a:prstGeom prst="round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6667920" y="5987520"/>
            <a:ext cx="347760" cy="347760"/>
          </a:xfrm>
          <a:prstGeom prst="ellipse">
            <a:avLst/>
          </a:prstGeom>
          <a:solidFill>
            <a:srgbClr val="D9468F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sp>
        <p:nvSpPr>
          <p:cNvPr id="23" name="Rounded Rectangular Callout 22"/>
          <p:cNvSpPr/>
          <p:nvPr/>
        </p:nvSpPr>
        <p:spPr>
          <a:xfrm>
            <a:off x="3976560" y="82404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3D2240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4052160" y="82404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אחת… שתיים… שלוש…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916080" y="89661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נ: נושמת מהאף, נושפת מהפה, וסופרת 10 נשימות.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23360" y="58665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3D224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27" name="Picture 26" descr="matana-p3-d5204bb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600" y="5896800"/>
            <a:ext cx="3235680" cy="2570400"/>
          </a:xfrm>
          <a:prstGeom prst="roundRect">
            <a:avLst/>
          </a:prstGeom>
        </p:spPr>
      </p:pic>
      <p:sp>
        <p:nvSpPr>
          <p:cNvPr id="28" name="Oval 27"/>
          <p:cNvSpPr/>
          <p:nvPr/>
        </p:nvSpPr>
        <p:spPr>
          <a:xfrm>
            <a:off x="3250800" y="5987520"/>
            <a:ext cx="347760" cy="347760"/>
          </a:xfrm>
          <a:prstGeom prst="ellipse">
            <a:avLst/>
          </a:prstGeom>
          <a:solidFill>
            <a:srgbClr val="D9468F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sp>
        <p:nvSpPr>
          <p:cNvPr id="29" name="Rounded Rectangular Callout 28"/>
          <p:cNvSpPr/>
          <p:nvPr/>
        </p:nvSpPr>
        <p:spPr>
          <a:xfrm>
            <a:off x="559440" y="82404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3D2240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635040" y="82404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אני אהובה, אני מוגנת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98960" y="89661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ה: משפט מחזק – והיא חוזרת לכיתה רגועה יותר.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מתנ"ה  ‏·‏  חוברת חוסן לתלמידים</a:t>
            </a:r>
          </a:p>
        </p:txBody>
      </p:sp>
      <p:sp>
        <p:nvSpPr>
          <p:cNvPr id="33" name="Oval 32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D946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8</a:t>
            </a:r>
          </a:p>
        </p:txBody>
      </p:sp>
      <p:pic>
        <p:nvPicPr>
          <p:cNvPr id="34" name="Ravit logo" descr="logo-24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560000" cy="196560"/>
          </a:xfrm>
          <a:prstGeom prst="rect">
            <a:avLst/>
          </a:prstGeom>
          <a:solidFill>
            <a:srgbClr val="D946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Rounded Rectangle 2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D946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תורכם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D2240"/>
                </a:solidFill>
                <a:latin typeface="Secular One"/>
                <a:cs typeface="Secular One"/>
              </a:rPr>
              <a:t>תורכם: המתנה שלי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3600" y="14364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5E5B70"/>
                </a:solidFill>
                <a:latin typeface="Assistant Medium"/>
                <a:cs typeface="Assistant Medium"/>
              </a:rPr>
              <a:t>עונים לבד, בכתב. אין תשובות נכונות או לא נכונות.</a:t>
            </a:r>
          </a:p>
        </p:txBody>
      </p:sp>
      <p:sp>
        <p:nvSpPr>
          <p:cNvPr id="7" name="Oval 6"/>
          <p:cNvSpPr/>
          <p:nvPr/>
        </p:nvSpPr>
        <p:spPr>
          <a:xfrm>
            <a:off x="6773760" y="1814400"/>
            <a:ext cx="332640" cy="332640"/>
          </a:xfrm>
          <a:prstGeom prst="ellipse">
            <a:avLst/>
          </a:prstGeom>
          <a:solidFill>
            <a:srgbClr val="D946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600" y="182952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מתי לאחרונה הגוף שלי היה "דרוך"? מה קרה?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3600" y="250992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453600" y="28425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773760" y="3205440"/>
            <a:ext cx="332640" cy="332640"/>
          </a:xfrm>
          <a:prstGeom prst="ellipse">
            <a:avLst/>
          </a:prstGeom>
          <a:solidFill>
            <a:srgbClr val="F29E38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600" y="322056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 – איזה מגע מרגיע אותי? (חיבוק עצמי, חיבוק ממישהו קרוב…)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53600" y="39009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453600" y="423360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6773760" y="4596480"/>
            <a:ext cx="332640" cy="33264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3600" y="461160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ת – איפה אוכל לזוז או לקפוץ כשאני בלחץ בבית הספר?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453600" y="529200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453600" y="562464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6773760" y="5987520"/>
            <a:ext cx="332640" cy="332640"/>
          </a:xfrm>
          <a:prstGeom prst="ellipse">
            <a:avLst/>
          </a:prstGeom>
          <a:solidFill>
            <a:srgbClr val="2BA3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3600" y="600264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ה – ההיגד החיובי שלי, בלשון שמתאימה לי: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453600" y="668304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453600" y="701568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6773760" y="7378560"/>
            <a:ext cx="332640" cy="332640"/>
          </a:xfrm>
          <a:prstGeom prst="ellipse">
            <a:avLst/>
          </a:prstGeom>
          <a:solidFill>
            <a:srgbClr val="8A5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3600" y="739368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מתי השבוע אתרגל את מתנ״ה ברגע רגוע?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453600" y="807408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453600" y="840672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מתנ"ה  ‏·‏  חוברת חוסן לתלמידים</a:t>
            </a:r>
          </a:p>
        </p:txBody>
      </p:sp>
      <p:sp>
        <p:nvSpPr>
          <p:cNvPr id="28" name="Oval 27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D946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9</a:t>
            </a:r>
          </a:p>
        </p:txBody>
      </p:sp>
      <p:pic>
        <p:nvPicPr>
          <p:cNvPr id="29" name="Ravit logo" descr="logo-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BE0E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FF0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D946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כרטיס סיכום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D2240"/>
                </a:solidFill>
                <a:latin typeface="Secular One"/>
                <a:cs typeface="Secular One"/>
              </a:rPr>
              <a:t>מתנ״ה בכיס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3600" y="1549800"/>
            <a:ext cx="6652800" cy="4233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6460">
            <a:solidFill>
              <a:srgbClr val="D9468F"/>
            </a:solidFill>
            <a:prstDash val="dash"/>
          </a:ln>
          <a:effectLst/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53600" y="1292760"/>
            <a:ext cx="1512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l">
              <a:lnSpc>
                <a:spcPct val="112000"/>
              </a:lnSpc>
            </a:pPr>
            <a:r>
              <a:rPr sz="115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גזרו ושמרו ✂</a:t>
            </a:r>
          </a:p>
        </p:txBody>
      </p:sp>
      <p:sp>
        <p:nvSpPr>
          <p:cNvPr id="12" name="Oval 11"/>
          <p:cNvSpPr/>
          <p:nvPr/>
        </p:nvSpPr>
        <p:spPr>
          <a:xfrm>
            <a:off x="6305040" y="1961820"/>
            <a:ext cx="574560" cy="574560"/>
          </a:xfrm>
          <a:prstGeom prst="ellipse">
            <a:avLst/>
          </a:prstGeom>
          <a:solidFill>
            <a:srgbClr val="D946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מ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6000" y="1776600"/>
            <a:ext cx="5095440" cy="94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D9468F"/>
                </a:solidFill>
                <a:latin typeface="Secular One"/>
                <a:cs typeface="Secular One"/>
              </a:rPr>
              <a:t>מגע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חיבוק ארוך, 45 שניות – גם חיבוק עצמי</a:t>
            </a:r>
          </a:p>
        </p:txBody>
      </p:sp>
      <p:sp>
        <p:nvSpPr>
          <p:cNvPr id="14" name="Oval 13"/>
          <p:cNvSpPr/>
          <p:nvPr/>
        </p:nvSpPr>
        <p:spPr>
          <a:xfrm>
            <a:off x="6305040" y="2906820"/>
            <a:ext cx="574560" cy="574560"/>
          </a:xfrm>
          <a:prstGeom prst="ellipse">
            <a:avLst/>
          </a:prstGeom>
          <a:solidFill>
            <a:srgbClr val="F29E38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6000" y="2721600"/>
            <a:ext cx="5095440" cy="94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F29E38"/>
                </a:solidFill>
                <a:latin typeface="Secular One"/>
                <a:cs typeface="Secular One"/>
              </a:rPr>
              <a:t>תנועה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ניעור ידיים וגוף + 30 קפיצות קלות</a:t>
            </a:r>
          </a:p>
        </p:txBody>
      </p:sp>
      <p:sp>
        <p:nvSpPr>
          <p:cNvPr id="16" name="Oval 15"/>
          <p:cNvSpPr/>
          <p:nvPr/>
        </p:nvSpPr>
        <p:spPr>
          <a:xfrm>
            <a:off x="6305040" y="3851820"/>
            <a:ext cx="574560" cy="57456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נ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6000" y="3666600"/>
            <a:ext cx="5095440" cy="94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3E7CC9"/>
                </a:solidFill>
                <a:latin typeface="Secular One"/>
                <a:cs typeface="Secular One"/>
              </a:rPr>
              <a:t>נשימות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מהאף פנימה, מהפה החוצה – 10 נשימות</a:t>
            </a:r>
          </a:p>
        </p:txBody>
      </p:sp>
      <p:sp>
        <p:nvSpPr>
          <p:cNvPr id="18" name="Oval 17"/>
          <p:cNvSpPr/>
          <p:nvPr/>
        </p:nvSpPr>
        <p:spPr>
          <a:xfrm>
            <a:off x="6305040" y="4796820"/>
            <a:ext cx="574560" cy="574560"/>
          </a:xfrm>
          <a:prstGeom prst="ellipse">
            <a:avLst/>
          </a:prstGeom>
          <a:solidFill>
            <a:srgbClr val="2BA3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6000" y="4611600"/>
            <a:ext cx="5095440" cy="94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2BA38F"/>
                </a:solidFill>
                <a:latin typeface="Secular One"/>
                <a:cs typeface="Secular One"/>
              </a:rPr>
              <a:t>היגד חיובי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"אני אהוב/ה, אני מוגן/ת"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3600" y="5979960"/>
            <a:ext cx="6652800" cy="529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600" b="0" lang="he-IL">
                <a:solidFill>
                  <a:srgbClr val="D9468F"/>
                </a:solidFill>
                <a:latin typeface="Secular One"/>
                <a:cs typeface="Secular One"/>
              </a:rPr>
              <a:t>זכרו: </a:t>
            </a:r>
            <a:r>
              <a:rPr sz="16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מתנ״ה לוקח דקה אחת. אם הלחץ לא עובר – פונים לעזרה.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6630120"/>
            <a:ext cx="6652800" cy="1587600"/>
          </a:xfrm>
          <a:prstGeom prst="roundRect">
            <a:avLst>
              <a:gd name="adj" fmla="val 14000"/>
            </a:avLst>
          </a:prstGeom>
          <a:solidFill>
            <a:srgbClr val="3D224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Heart 21"/>
          <p:cNvSpPr/>
          <p:nvPr/>
        </p:nvSpPr>
        <p:spPr>
          <a:xfrm>
            <a:off x="5533920" y="6811560"/>
            <a:ext cx="287280" cy="257040"/>
          </a:xfrm>
          <a:prstGeom prst="heart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680400" y="6735960"/>
            <a:ext cx="619920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2100" b="0" lang="he-IL">
                <a:solidFill>
                  <a:srgbClr val="FFFFFF"/>
                </a:solidFill>
                <a:latin typeface="Secular One"/>
                <a:cs typeface="Secular One"/>
              </a:rPr>
              <a:t>צריכים עזרה? לא נשארים לבד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0400" y="7159320"/>
            <a:ext cx="6199200" cy="1013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08000"/>
              </a:lnSpc>
              <a:spcAft>
                <a:spcPts val="400"/>
              </a:spcAft>
            </a:pPr>
            <a:r>
              <a:rPr sz="17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פנו ליועצת, לנאמני החוסן המורים או לנאמני החוסן התלמידים</a:t>
            </a:r>
          </a:p>
          <a:p>
            <a:pPr rtl="1" algn="ctr">
              <a:lnSpc>
                <a:spcPct val="108000"/>
              </a:lnSpc>
            </a:pPr>
            <a:r>
              <a:rPr sz="1500" b="0" lang="he-IL">
                <a:solidFill>
                  <a:srgbClr val="E8E4F5"/>
                </a:solidFill>
                <a:latin typeface="Assistant Medium"/>
                <a:cs typeface="Assistant Medium"/>
              </a:rPr>
              <a:t>וגם למחנך/ת, להורים או לכל מבוגר שאתם סומכים עליו. לבקש עזרה זה סימן לחוזק.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3600" y="9933840"/>
            <a:ext cx="66528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05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מקור המודל: על פי חוברת הכלים של תוכנית החוסן הבית-ספרית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3600" y="10160640"/>
            <a:ext cx="6652800" cy="257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400" b="0" lang="he-IL">
                <a:solidFill>
                  <a:srgbClr val="3D2240"/>
                </a:solidFill>
                <a:latin typeface="Secular One"/>
                <a:cs typeface="Secular One"/>
              </a:rPr>
              <a:t>יצרה: רוית ראש בן ישי</a:t>
            </a:r>
          </a:p>
        </p:txBody>
      </p:sp>
      <p:pic>
        <p:nvPicPr>
          <p:cNvPr id="27" name="Ravit logo" descr="logo-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חוברת חוסן: מתנ״ה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